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56" r:id="rId3"/>
    <p:sldId id="258" r:id="rId4"/>
    <p:sldId id="259" r:id="rId5"/>
    <p:sldId id="260" r:id="rId6"/>
    <p:sldId id="265" r:id="rId7"/>
    <p:sldId id="264" r:id="rId8"/>
    <p:sldId id="261" r:id="rId9"/>
    <p:sldId id="262" r:id="rId10"/>
    <p:sldId id="26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7"/>
    <p:restoredTop sz="73506"/>
  </p:normalViewPr>
  <p:slideViewPr>
    <p:cSldViewPr snapToGrid="0" snapToObjects="1">
      <p:cViewPr varScale="1">
        <p:scale>
          <a:sx n="45" d="100"/>
          <a:sy n="45" d="100"/>
        </p:scale>
        <p:origin x="2512" y="168"/>
      </p:cViewPr>
      <p:guideLst/>
    </p:cSldViewPr>
  </p:slideViewPr>
  <p:notesTextViewPr>
    <p:cViewPr>
      <p:scale>
        <a:sx n="1" d="1"/>
        <a:sy n="1" d="1"/>
      </p:scale>
      <p:origin x="0" y="0"/>
    </p:cViewPr>
  </p:notesTextViewPr>
  <p:notesViewPr>
    <p:cSldViewPr snapToGrid="0" snapToObjects="1">
      <p:cViewPr varScale="1">
        <p:scale>
          <a:sx n="48" d="100"/>
          <a:sy n="48" d="100"/>
        </p:scale>
        <p:origin x="4104"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F801C-EF8F-8D4A-B918-896B6DC049BD}"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A81ED-66CC-0849-AFCE-6513C990AE04}" type="slidenum">
              <a:rPr lang="en-US" smtClean="0"/>
              <a:t>‹#›</a:t>
            </a:fld>
            <a:endParaRPr lang="en-US"/>
          </a:p>
        </p:txBody>
      </p:sp>
    </p:spTree>
    <p:extLst>
      <p:ext uri="{BB962C8B-B14F-4D97-AF65-F5344CB8AC3E}">
        <p14:creationId xmlns:p14="http://schemas.microsoft.com/office/powerpoint/2010/main" val="160278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A81ED-66CC-0849-AFCE-6513C990AE04}" type="slidenum">
              <a:rPr lang="en-US" smtClean="0"/>
              <a:t>1</a:t>
            </a:fld>
            <a:endParaRPr lang="en-US"/>
          </a:p>
        </p:txBody>
      </p:sp>
    </p:spTree>
    <p:extLst>
      <p:ext uri="{BB962C8B-B14F-4D97-AF65-F5344CB8AC3E}">
        <p14:creationId xmlns:p14="http://schemas.microsoft.com/office/powerpoint/2010/main" val="1524272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seek first his kingdom and his righteousness, and all these things will be given to you as well”</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(Matthew 6:33).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remember, “Prayer is the key in the hand of faith to unlock Heaven’s storehouse” (E.G. White, </a:t>
            </a:r>
            <a:r>
              <a:rPr lang="en-US" sz="1200" i="1" kern="1200" dirty="0" smtClean="0">
                <a:solidFill>
                  <a:schemeClr val="tx1"/>
                </a:solidFill>
                <a:effectLst/>
                <a:latin typeface="+mn-lt"/>
                <a:ea typeface="+mn-ea"/>
                <a:cs typeface="+mn-cs"/>
              </a:rPr>
              <a:t>Steps to Christ</a:t>
            </a:r>
            <a:r>
              <a:rPr lang="en-US" sz="1200" kern="1200" dirty="0" smtClean="0">
                <a:solidFill>
                  <a:schemeClr val="tx1"/>
                </a:solidFill>
                <a:effectLst/>
                <a:latin typeface="+mn-lt"/>
                <a:ea typeface="+mn-ea"/>
                <a:cs typeface="+mn-cs"/>
              </a:rPr>
              <a:t>, p. 99).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truly beneficial to take time out to just focus on God and spiritual things. In all our busy-ness of life, we must take time to be quiet, to read, to pray, and to listen to the still small voice. It is from this quiet place that we can come out able to share and really care for others. We will have energy and courage to do what God has directed us to do. We will truly be spiritual women.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81ED-66CC-0849-AFCE-6513C990AE04}" type="slidenum">
              <a:rPr lang="en-US" smtClean="0"/>
              <a:t>10</a:t>
            </a:fld>
            <a:endParaRPr lang="en-US"/>
          </a:p>
        </p:txBody>
      </p:sp>
    </p:spTree>
    <p:extLst>
      <p:ext uri="{BB962C8B-B14F-4D97-AF65-F5344CB8AC3E}">
        <p14:creationId xmlns:p14="http://schemas.microsoft.com/office/powerpoint/2010/main" val="1013984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941651"/>
                </a:solidFill>
                <a:latin typeface="+mn-lt"/>
              </a:rPr>
              <a:t>MY PRAYER FOR TODAY</a:t>
            </a:r>
          </a:p>
          <a:p>
            <a:endParaRPr lang="en-US" b="1" dirty="0" smtClean="0">
              <a:solidFill>
                <a:srgbClr val="941651"/>
              </a:solidFill>
              <a:latin typeface="+mn-lt"/>
            </a:endParaRPr>
          </a:p>
          <a:p>
            <a:r>
              <a:rPr lang="en-US" sz="1200" dirty="0" smtClean="0"/>
              <a:t>Lord God, I lay all my anxiety and troubles at your feet. I come to you quietly and in confidence.  Please come into my heart and let me just bask in your presence and love. </a:t>
            </a:r>
            <a:r>
              <a:rPr lang="en-US" sz="1200" smtClean="0"/>
              <a:t>Help me to hear your still small voice speaking, and help me to go forward in faith believing you are there beside me always.</a:t>
            </a:r>
            <a:endParaRPr lang="en-US"/>
          </a:p>
        </p:txBody>
      </p:sp>
      <p:sp>
        <p:nvSpPr>
          <p:cNvPr id="4" name="Slide Number Placeholder 3"/>
          <p:cNvSpPr>
            <a:spLocks noGrp="1"/>
          </p:cNvSpPr>
          <p:nvPr>
            <p:ph type="sldNum" sz="quarter" idx="10"/>
          </p:nvPr>
        </p:nvSpPr>
        <p:spPr/>
        <p:txBody>
          <a:bodyPr/>
          <a:lstStyle/>
          <a:p>
            <a:fld id="{853A81ED-66CC-0849-AFCE-6513C990AE04}" type="slidenum">
              <a:rPr lang="en-US" smtClean="0"/>
              <a:t>11</a:t>
            </a:fld>
            <a:endParaRPr lang="en-US"/>
          </a:p>
        </p:txBody>
      </p:sp>
    </p:spTree>
    <p:extLst>
      <p:ext uri="{BB962C8B-B14F-4D97-AF65-F5344CB8AC3E}">
        <p14:creationId xmlns:p14="http://schemas.microsoft.com/office/powerpoint/2010/main" val="1218071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 SPIRITUAL WOMAN</a:t>
            </a:r>
            <a:endParaRPr lang="en-US" dirty="0"/>
          </a:p>
        </p:txBody>
      </p:sp>
      <p:sp>
        <p:nvSpPr>
          <p:cNvPr id="4" name="Slide Number Placeholder 3"/>
          <p:cNvSpPr>
            <a:spLocks noGrp="1"/>
          </p:cNvSpPr>
          <p:nvPr>
            <p:ph type="sldNum" sz="quarter" idx="10"/>
          </p:nvPr>
        </p:nvSpPr>
        <p:spPr/>
        <p:txBody>
          <a:bodyPr/>
          <a:lstStyle/>
          <a:p>
            <a:fld id="{853A81ED-66CC-0849-AFCE-6513C990AE04}" type="slidenum">
              <a:rPr lang="en-US" smtClean="0"/>
              <a:t>2</a:t>
            </a:fld>
            <a:endParaRPr lang="en-US"/>
          </a:p>
        </p:txBody>
      </p:sp>
    </p:spTree>
    <p:extLst>
      <p:ext uri="{BB962C8B-B14F-4D97-AF65-F5344CB8AC3E}">
        <p14:creationId xmlns:p14="http://schemas.microsoft.com/office/powerpoint/2010/main" val="696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man without the Spirit does not accept the things that come from the Spirit of God, for they are foolishness to him, and he cannot understand them, because they are spiritually discerned.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spiritual man makes judgments about all things, but he himself is not subject to any man’s judgment: ‘For who has known the mind of the Lord that he may instruct him?’”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Corinthians 2:14-16</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be a spiritual woman requires us to listen. To be quiet is the way to hear God’s voice speaking to our hearts and minds. God made us in His image, the Bible tells us, and that means we can be spiritual and can come close to Him.  He has invited us to do this. God has invited us to come close by reading His Word, then listening to His small voice and talking to Him through the avenue of prayer.  Many women in the past have experienced His closeness because they have done just that—read and prayed. When we do this, we will know the direction to take in our lives, and we will have compassion for those around us. To be spiritual is really the way that God designed us to be. Spiritual things are “spiritually discerned” (1 </a:t>
            </a:r>
            <a:r>
              <a:rPr lang="en-US" sz="1200" kern="1200" dirty="0" err="1" smtClean="0">
                <a:solidFill>
                  <a:schemeClr val="tx1"/>
                </a:solidFill>
                <a:effectLst/>
                <a:latin typeface="+mn-lt"/>
                <a:ea typeface="+mn-ea"/>
                <a:cs typeface="+mn-cs"/>
              </a:rPr>
              <a:t>Cor</a:t>
            </a:r>
            <a:r>
              <a:rPr lang="en-US" sz="1200" kern="1200" dirty="0" smtClean="0">
                <a:solidFill>
                  <a:schemeClr val="tx1"/>
                </a:solidFill>
                <a:effectLst/>
                <a:latin typeface="+mn-lt"/>
                <a:ea typeface="+mn-ea"/>
                <a:cs typeface="+mn-cs"/>
              </a:rPr>
              <a:t> 2:14). The guidelines in this lesson will help us understand this concept more fully.</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81ED-66CC-0849-AFCE-6513C990AE04}" type="slidenum">
              <a:rPr lang="en-US" smtClean="0"/>
              <a:t>3</a:t>
            </a:fld>
            <a:endParaRPr lang="en-US"/>
          </a:p>
        </p:txBody>
      </p:sp>
    </p:spTree>
    <p:extLst>
      <p:ext uri="{BB962C8B-B14F-4D97-AF65-F5344CB8AC3E}">
        <p14:creationId xmlns:p14="http://schemas.microsoft.com/office/powerpoint/2010/main" val="7739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Nine characteristics of a godly woman can be expressed and remembered by using the letters of the word </a:t>
            </a:r>
            <a:r>
              <a:rPr lang="en-US" sz="1200" i="1" kern="1200" dirty="0" smtClean="0">
                <a:solidFill>
                  <a:schemeClr val="tx1"/>
                </a:solidFill>
                <a:effectLst/>
                <a:latin typeface="+mn-lt"/>
                <a:ea typeface="+mn-ea"/>
                <a:cs typeface="+mn-cs"/>
              </a:rPr>
              <a:t>spiritua</a:t>
            </a:r>
            <a:r>
              <a:rPr lang="en-US" sz="1200" kern="1200" dirty="0" smtClean="0">
                <a:solidFill>
                  <a:schemeClr val="tx1"/>
                </a:solidFill>
                <a:effectLst/>
                <a:latin typeface="+mn-lt"/>
                <a:ea typeface="+mn-ea"/>
                <a:cs typeface="+mn-cs"/>
              </a:rPr>
              <a:t>l as an acrostic.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81ED-66CC-0849-AFCE-6513C990AE04}" type="slidenum">
              <a:rPr lang="en-US" smtClean="0"/>
              <a:t>4</a:t>
            </a:fld>
            <a:endParaRPr lang="en-US"/>
          </a:p>
        </p:txBody>
      </p:sp>
    </p:spTree>
    <p:extLst>
      <p:ext uri="{BB962C8B-B14F-4D97-AF65-F5344CB8AC3E}">
        <p14:creationId xmlns:p14="http://schemas.microsoft.com/office/powerpoint/2010/main" val="24343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450" y="484095"/>
            <a:ext cx="2911163" cy="2183372"/>
          </a:xfrm>
        </p:spPr>
      </p:sp>
      <p:sp>
        <p:nvSpPr>
          <p:cNvPr id="3" name="Notes Placeholder 2"/>
          <p:cNvSpPr>
            <a:spLocks noGrp="1"/>
          </p:cNvSpPr>
          <p:nvPr>
            <p:ph type="body" idx="1"/>
          </p:nvPr>
        </p:nvSpPr>
        <p:spPr>
          <a:xfrm>
            <a:off x="685800" y="2840693"/>
            <a:ext cx="5486400" cy="3600450"/>
          </a:xfrm>
        </p:spPr>
        <p:txBody>
          <a:bodyPr/>
          <a:lstStyle/>
          <a:p>
            <a:r>
              <a:rPr lang="en-US" sz="1200" b="1" kern="1200" dirty="0" smtClean="0">
                <a:solidFill>
                  <a:schemeClr val="tx1"/>
                </a:solidFill>
                <a:effectLst/>
                <a:latin typeface="+mn-lt"/>
                <a:ea typeface="+mn-ea"/>
                <a:cs typeface="+mn-cs"/>
              </a:rPr>
              <a:t>S – Sense of the eternal</a:t>
            </a:r>
            <a:r>
              <a:rPr lang="en-US" sz="1200" b="1"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 spiritual woman will have her priorities in order, understanding that only what she has done for Christ has lasting value. After an experience where God spoke to her soul very clearly, Amy discouraged her mother’s attempts to buy her an evening dress. She said, “What are parties and fine clothes in light of eternity?” We may ask ourselves, “In the light of eternity, how important are some of the things on which I spend my time and money?”</a:t>
            </a:r>
          </a:p>
          <a:p>
            <a:r>
              <a:rPr lang="en-US" sz="1200" i="1" kern="1200" dirty="0" smtClean="0">
                <a:solidFill>
                  <a:schemeClr val="tx1"/>
                </a:solidFill>
                <a:effectLst/>
                <a:latin typeface="+mn-lt"/>
                <a:ea typeface="+mn-ea"/>
                <a:cs typeface="+mn-cs"/>
              </a:rPr>
              <a:t>Lord, give me a sense of the eternal.  Help me get my priorities straight.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 – Prayer is important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Prayer is vital to the life of a spiritual woman. To her, God is real, someone interested in all the circumstances of her life. Becky says she had very little time for God before she attended a prayer seminar. During one session, the speaker said, “Prayerlessness is a sin.” Becky was shocked and thought about how little time she had for God, yet she said she loved Him. Before the seminar was over, she developed a plan that easily takes her through an hour of prayer, Bible study, and meditation every morning. We could ask, “What in my life can be condensed or discarded so that I can spend an hour with my Lord each day?”</a:t>
            </a:r>
          </a:p>
          <a:p>
            <a:r>
              <a:rPr lang="en-US" sz="1200" i="1" kern="1200" dirty="0" smtClean="0">
                <a:solidFill>
                  <a:schemeClr val="tx1"/>
                </a:solidFill>
                <a:effectLst/>
                <a:latin typeface="+mn-lt"/>
                <a:ea typeface="+mn-ea"/>
                <a:cs typeface="+mn-cs"/>
              </a:rPr>
              <a:t>Lord, forgive me for the sin of prayerlessness.  Help me find time to spend with You.</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 – Immersed in the Word</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the spiritual woman, Bible study is not a tiresome chore, but one that she looks forward to with anticipation. She thinks, “What message will God have for me today?”</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Becky reads at least one chapter from the Old and New Testaments and one from Proverbs. Paraphrasing a verse of Scripture helps Ione make it her own. Ruth has her open Bible on her table. She reads and memorizes verses, repeating them as she works and drives.</a:t>
            </a:r>
          </a:p>
          <a:p>
            <a:r>
              <a:rPr lang="en-US" sz="1200" i="1" kern="1200" dirty="0" smtClean="0">
                <a:solidFill>
                  <a:schemeClr val="tx1"/>
                </a:solidFill>
                <a:effectLst/>
                <a:latin typeface="+mn-lt"/>
                <a:ea typeface="+mn-ea"/>
                <a:cs typeface="+mn-cs"/>
              </a:rPr>
              <a:t>Thank you, Lord, for your Word. Help me plan a time every day when I can immerse myself in it.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81ED-66CC-0849-AFCE-6513C990AE04}" type="slidenum">
              <a:rPr lang="en-US" smtClean="0"/>
              <a:t>5</a:t>
            </a:fld>
            <a:endParaRPr lang="en-US"/>
          </a:p>
        </p:txBody>
      </p:sp>
    </p:spTree>
    <p:extLst>
      <p:ext uri="{BB962C8B-B14F-4D97-AF65-F5344CB8AC3E}">
        <p14:creationId xmlns:p14="http://schemas.microsoft.com/office/powerpoint/2010/main" val="17324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294" y="630237"/>
            <a:ext cx="4114800" cy="3086100"/>
          </a:xfrm>
        </p:spPr>
      </p:sp>
      <p:sp>
        <p:nvSpPr>
          <p:cNvPr id="3" name="Notes Placeholder 2"/>
          <p:cNvSpPr>
            <a:spLocks noGrp="1"/>
          </p:cNvSpPr>
          <p:nvPr>
            <p:ph type="body" idx="1"/>
          </p:nvPr>
        </p:nvSpPr>
        <p:spPr>
          <a:xfrm>
            <a:off x="685800" y="3916458"/>
            <a:ext cx="5486400" cy="3600450"/>
          </a:xfrm>
        </p:spPr>
        <p:txBody>
          <a:bodyPr/>
          <a:lstStyle/>
          <a:p>
            <a:r>
              <a:rPr lang="en-US" sz="1200" b="1" kern="1200" dirty="0" smtClean="0">
                <a:solidFill>
                  <a:schemeClr val="tx1"/>
                </a:solidFill>
                <a:effectLst/>
                <a:latin typeface="+mn-lt"/>
                <a:ea typeface="+mn-ea"/>
                <a:cs typeface="+mn-cs"/>
              </a:rPr>
              <a:t>R – Recognizes the importance of silence. </a:t>
            </a:r>
            <a:r>
              <a:rPr lang="en-US" sz="1200" kern="1200" dirty="0" smtClean="0">
                <a:solidFill>
                  <a:schemeClr val="tx1"/>
                </a:solidFill>
                <a:effectLst/>
                <a:latin typeface="+mn-lt"/>
                <a:ea typeface="+mn-ea"/>
                <a:cs typeface="+mn-cs"/>
              </a:rPr>
              <a:t>Godly women obey the command “Be still and know that I am God.” They take time not only to study and pray but also to listen to God’s voice. Amy has the habit of spending long periods of quietness after Bible study and prayer. In times of solitude and quietness she and others find inspiration, leading them to do mighty acts for God and humanity.</a:t>
            </a:r>
          </a:p>
          <a:p>
            <a:r>
              <a:rPr lang="en-US" sz="1200" i="1" kern="1200" dirty="0" smtClean="0">
                <a:solidFill>
                  <a:schemeClr val="tx1"/>
                </a:solidFill>
                <a:effectLst/>
                <a:latin typeface="+mn-lt"/>
                <a:ea typeface="+mn-ea"/>
                <a:cs typeface="+mn-cs"/>
              </a:rPr>
              <a:t>Lord, I want to be a woman who takes time to listen to Your voice. Help me learn how to enjoy solitude in the midst of my busy schedule.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 – Invites Jesus to walk with her in all the circumstances of life.</a:t>
            </a:r>
            <a:r>
              <a:rPr lang="en-US" sz="1200" kern="1200" dirty="0" smtClean="0">
                <a:solidFill>
                  <a:schemeClr val="tx1"/>
                </a:solidFill>
                <a:effectLst/>
                <a:latin typeface="+mn-lt"/>
                <a:ea typeface="+mn-ea"/>
                <a:cs typeface="+mn-cs"/>
              </a:rPr>
              <a:t> The Lord walks with her through the tough as well as the easy times. Ruth talks about her life as a married yet lonely woman and mother of five. She admits to crying over her Bible as she sought to ease her loneliness and find answers to deal with the disappointment of having sons turn from the Lord. The promise “Have no anxiety….” became precious to her (Philippians 4:6). </a:t>
            </a:r>
          </a:p>
          <a:p>
            <a:r>
              <a:rPr lang="en-US" sz="1200" i="1" kern="1200" dirty="0" smtClean="0">
                <a:solidFill>
                  <a:schemeClr val="tx1"/>
                </a:solidFill>
                <a:effectLst/>
                <a:latin typeface="+mn-lt"/>
                <a:ea typeface="+mn-ea"/>
                <a:cs typeface="+mn-cs"/>
              </a:rPr>
              <a:t>Lord, forgive me for worrying. Take from my heart the worry and concern, and may my prayers be thanksgiving.</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 – Talks easily about the Lord and His goodness.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spiritual woman is not embarrassed to give a testimony in church or to ask God’s blessing on her food in a restaurant. It is as natural for her to talk about Jesus as it is to talk about her children or a close friend.</a:t>
            </a:r>
          </a:p>
          <a:p>
            <a:r>
              <a:rPr lang="en-US" sz="1200" i="1" kern="1200" dirty="0" smtClean="0">
                <a:solidFill>
                  <a:schemeClr val="tx1"/>
                </a:solidFill>
                <a:effectLst/>
                <a:latin typeface="+mn-lt"/>
                <a:ea typeface="+mn-ea"/>
                <a:cs typeface="+mn-cs"/>
              </a:rPr>
              <a:t>Lord, help me to be like those women who fearlessly spoke up about you, to be so excited about the reality of my experience with You that I must talk about it.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81ED-66CC-0849-AFCE-6513C990AE04}" type="slidenum">
              <a:rPr lang="en-US" smtClean="0"/>
              <a:t>6</a:t>
            </a:fld>
            <a:endParaRPr lang="en-US"/>
          </a:p>
        </p:txBody>
      </p:sp>
    </p:spTree>
    <p:extLst>
      <p:ext uri="{BB962C8B-B14F-4D97-AF65-F5344CB8AC3E}">
        <p14:creationId xmlns:p14="http://schemas.microsoft.com/office/powerpoint/2010/main" val="1138998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3070"/>
            <a:ext cx="4114800" cy="3086100"/>
          </a:xfrm>
        </p:spPr>
      </p:sp>
      <p:sp>
        <p:nvSpPr>
          <p:cNvPr id="3" name="Notes Placeholder 2"/>
          <p:cNvSpPr>
            <a:spLocks noGrp="1"/>
          </p:cNvSpPr>
          <p:nvPr>
            <p:ph type="body" idx="1"/>
          </p:nvPr>
        </p:nvSpPr>
        <p:spPr>
          <a:xfrm>
            <a:off x="685800" y="3566836"/>
            <a:ext cx="5486400" cy="3600450"/>
          </a:xfrm>
        </p:spPr>
        <p:txBody>
          <a:bodyPr/>
          <a:lstStyle/>
          <a:p>
            <a:r>
              <a:rPr lang="en-US" sz="1200" b="1" kern="1200" dirty="0" smtClean="0">
                <a:solidFill>
                  <a:schemeClr val="tx1"/>
                </a:solidFill>
                <a:effectLst/>
                <a:latin typeface="+mn-lt"/>
                <a:ea typeface="+mn-ea"/>
                <a:cs typeface="+mn-cs"/>
              </a:rPr>
              <a:t>U – Understands God’s call.</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Great women of faith have always understood God’s call to service. They have sensed their place in the scheme of things, their part in God’s plan to save the human race.</a:t>
            </a:r>
          </a:p>
          <a:p>
            <a:r>
              <a:rPr lang="en-US" sz="1200" kern="1200" dirty="0" smtClean="0">
                <a:solidFill>
                  <a:schemeClr val="tx1"/>
                </a:solidFill>
                <a:effectLst/>
                <a:latin typeface="+mn-lt"/>
                <a:ea typeface="+mn-ea"/>
                <a:cs typeface="+mn-cs"/>
              </a:rPr>
              <a:t>Many women have sensed God calling them to bless others, be a missionary, care for the sick, speak the message of Jesus, or have some other special ministry. When this happens, they cannot hold back and must go forward. Think of some women you know in this category.</a:t>
            </a:r>
          </a:p>
          <a:p>
            <a:r>
              <a:rPr lang="en-US" sz="1200" i="1" kern="1200" dirty="0" smtClean="0">
                <a:solidFill>
                  <a:schemeClr val="tx1"/>
                </a:solidFill>
                <a:effectLst/>
                <a:latin typeface="+mn-lt"/>
                <a:ea typeface="+mn-ea"/>
                <a:cs typeface="+mn-cs"/>
              </a:rPr>
              <a:t>Lord, help me understand when You call me for a specific part of Your plan and make me willing to follow Your direction.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 – Awareness of God’s Presence.</a:t>
            </a:r>
            <a:r>
              <a:rPr lang="en-US" sz="1200" kern="1200" dirty="0" smtClean="0">
                <a:solidFill>
                  <a:schemeClr val="tx1"/>
                </a:solidFill>
                <a:effectLst/>
                <a:latin typeface="+mn-lt"/>
                <a:ea typeface="+mn-ea"/>
                <a:cs typeface="+mn-cs"/>
              </a:rPr>
              <a:t> The spiritual woman has a keen sense of God’s presence in her life. She is aware of what He is doing in the lives of her family, her church, and the political structures of the world. Through all the interplay of human events, she can see God’s hand at work. Ruth could have become discouraged about her sons, but she held firmly to her faith in God, recognizing that He was working in their lives. She says, “Our children can never outreach God’s reach.”</a:t>
            </a:r>
          </a:p>
          <a:p>
            <a:r>
              <a:rPr lang="en-US" sz="1200" i="1" kern="1200" dirty="0" smtClean="0">
                <a:solidFill>
                  <a:schemeClr val="tx1"/>
                </a:solidFill>
                <a:effectLst/>
                <a:latin typeface="+mn-lt"/>
                <a:ea typeface="+mn-ea"/>
                <a:cs typeface="+mn-cs"/>
              </a:rPr>
              <a:t>Lord, open my eyes that I might see Your hand at work in my life today.  Help me never to forget that You are in control regardless of how things look.</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 – Loves people.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woman who is close to God inevitably finds herself loving all for whom He died, even the most unlovely. Amy loves prostitutes. Mother Teresa loves castoffs of society, the destitute and dying. Mary Jo looks with compassion on the homeless. </a:t>
            </a:r>
            <a:r>
              <a:rPr lang="en-US" sz="1200" kern="1200" dirty="0" err="1" smtClean="0">
                <a:solidFill>
                  <a:schemeClr val="tx1"/>
                </a:solidFill>
                <a:effectLst/>
                <a:latin typeface="+mn-lt"/>
                <a:ea typeface="+mn-ea"/>
                <a:cs typeface="+mn-cs"/>
              </a:rPr>
              <a:t>Chessie</a:t>
            </a:r>
            <a:r>
              <a:rPr lang="en-US" sz="1200" kern="1200" dirty="0" smtClean="0">
                <a:solidFill>
                  <a:schemeClr val="tx1"/>
                </a:solidFill>
                <a:effectLst/>
                <a:latin typeface="+mn-lt"/>
                <a:ea typeface="+mn-ea"/>
                <a:cs typeface="+mn-cs"/>
              </a:rPr>
              <a:t> loves neglected children and took in more than 800 foster children. </a:t>
            </a:r>
          </a:p>
          <a:p>
            <a:r>
              <a:rPr lang="en-US" sz="1200" i="1" kern="1200" dirty="0" smtClean="0">
                <a:solidFill>
                  <a:schemeClr val="tx1"/>
                </a:solidFill>
                <a:effectLst/>
                <a:latin typeface="+mn-lt"/>
                <a:ea typeface="+mn-ea"/>
                <a:cs typeface="+mn-cs"/>
              </a:rPr>
              <a:t>Lord, help me be a woman stirred with compassion for the needs of people, willing to reach out to others with Your love.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81ED-66CC-0849-AFCE-6513C990AE04}" type="slidenum">
              <a:rPr lang="en-US" smtClean="0"/>
              <a:t>7</a:t>
            </a:fld>
            <a:endParaRPr lang="en-US"/>
          </a:p>
        </p:txBody>
      </p:sp>
    </p:spTree>
    <p:extLst>
      <p:ext uri="{BB962C8B-B14F-4D97-AF65-F5344CB8AC3E}">
        <p14:creationId xmlns:p14="http://schemas.microsoft.com/office/powerpoint/2010/main" val="171919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mn-lt"/>
              </a:rPr>
              <a:t>RATE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 a scale of 1 to 5, how would you rate yourself in the following areas of spirituality? Five is the highest.</a:t>
            </a:r>
          </a:p>
          <a:p>
            <a:endParaRPr lang="en-US" b="1" dirty="0" smtClean="0">
              <a:solidFill>
                <a:schemeClr val="bg1"/>
              </a:solidFill>
              <a:latin typeface="+mn-lt"/>
            </a:endParaRPr>
          </a:p>
          <a:p>
            <a:endParaRPr lang="en-US" b="1" dirty="0" smtClean="0">
              <a:solidFill>
                <a:schemeClr val="bg1"/>
              </a:solidFill>
              <a:latin typeface="+mn-lt"/>
            </a:endParaRPr>
          </a:p>
          <a:p>
            <a:endParaRPr lang="en-US" dirty="0"/>
          </a:p>
        </p:txBody>
      </p:sp>
      <p:sp>
        <p:nvSpPr>
          <p:cNvPr id="4" name="Slide Number Placeholder 3"/>
          <p:cNvSpPr>
            <a:spLocks noGrp="1"/>
          </p:cNvSpPr>
          <p:nvPr>
            <p:ph type="sldNum" sz="quarter" idx="10"/>
          </p:nvPr>
        </p:nvSpPr>
        <p:spPr/>
        <p:txBody>
          <a:bodyPr/>
          <a:lstStyle/>
          <a:p>
            <a:fld id="{853A81ED-66CC-0849-AFCE-6513C990AE04}" type="slidenum">
              <a:rPr lang="en-US" smtClean="0"/>
              <a:t>8</a:t>
            </a:fld>
            <a:endParaRPr lang="en-US"/>
          </a:p>
        </p:txBody>
      </p:sp>
    </p:spTree>
    <p:extLst>
      <p:ext uri="{BB962C8B-B14F-4D97-AF65-F5344CB8AC3E}">
        <p14:creationId xmlns:p14="http://schemas.microsoft.com/office/powerpoint/2010/main" val="86728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Give yourself the gift of solitude.  Go away for several hours. Turn off your mobile phone and take no radio or iPod. Read, meditate on Scripture, contemplate God’s handiwork in nature, and be totally silent.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Plan a program for a “thoughtful hour each day in contemplation of the life of Christ” (E. G. White, </a:t>
            </a:r>
            <a:r>
              <a:rPr lang="en-US" sz="1200" i="1" kern="1200" dirty="0" smtClean="0">
                <a:solidFill>
                  <a:schemeClr val="tx1"/>
                </a:solidFill>
                <a:effectLst/>
                <a:latin typeface="+mn-lt"/>
                <a:ea typeface="+mn-ea"/>
                <a:cs typeface="+mn-cs"/>
              </a:rPr>
              <a:t>The Desire of Ages, p. 83). </a:t>
            </a:r>
            <a:r>
              <a:rPr lang="en-US" sz="1200" kern="1200" dirty="0" smtClean="0">
                <a:solidFill>
                  <a:schemeClr val="tx1"/>
                </a:solidFill>
                <a:effectLst/>
                <a:latin typeface="+mn-lt"/>
                <a:ea typeface="+mn-ea"/>
                <a:cs typeface="+mn-cs"/>
              </a:rPr>
              <a:t>Read one chapter of </a:t>
            </a:r>
            <a:r>
              <a:rPr lang="en-US" sz="1200" i="1" kern="1200" dirty="0" smtClean="0">
                <a:solidFill>
                  <a:schemeClr val="tx1"/>
                </a:solidFill>
                <a:effectLst/>
                <a:latin typeface="+mn-lt"/>
                <a:ea typeface="+mn-ea"/>
                <a:cs typeface="+mn-cs"/>
              </a:rPr>
              <a:t>The Desire of Ages </a:t>
            </a:r>
            <a:r>
              <a:rPr lang="en-US" sz="1200" kern="1200" dirty="0" smtClean="0">
                <a:solidFill>
                  <a:schemeClr val="tx1"/>
                </a:solidFill>
                <a:effectLst/>
                <a:latin typeface="+mn-lt"/>
                <a:ea typeface="+mn-ea"/>
                <a:cs typeface="+mn-cs"/>
              </a:rPr>
              <a:t>each day along with the Scripture passages on which it is based. Keep a notebook of your discoveries. Write out quotations that appeal to you. The 87 chapters will take you through three months of personal devotions.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one month keep a diary of things that show God’s hand at work in your life. At the end of each day, write down all the evidences you have seen of His protecting care. Document answers to prayer. Write down news items that are a fulfilment of prophecy.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Friday evenings, write out a brief testimony of how God has blessed you during the week.  What do you have to be especially grateful for during the past seven days? If the opportunity presents itself, share that testimony on Sabbath.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Choose a verse of Scripture that means a lot to you. Insert your name where appropriate. Rewrite it, showing what it means to you in your current circumstances. What message is God trying to give you?</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3A81ED-66CC-0849-AFCE-6513C990AE04}" type="slidenum">
              <a:rPr lang="en-US" smtClean="0"/>
              <a:t>9</a:t>
            </a:fld>
            <a:endParaRPr lang="en-US"/>
          </a:p>
        </p:txBody>
      </p:sp>
    </p:spTree>
    <p:extLst>
      <p:ext uri="{BB962C8B-B14F-4D97-AF65-F5344CB8AC3E}">
        <p14:creationId xmlns:p14="http://schemas.microsoft.com/office/powerpoint/2010/main" val="1758753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BA36EE-60CD-F84F-90D7-65C43101D1AE}"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23177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BA36EE-60CD-F84F-90D7-65C43101D1AE}"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192718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BA36EE-60CD-F84F-90D7-65C43101D1AE}"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185226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BA36EE-60CD-F84F-90D7-65C43101D1AE}"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212922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A36EE-60CD-F84F-90D7-65C43101D1AE}"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29578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BA36EE-60CD-F84F-90D7-65C43101D1AE}"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204138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BA36EE-60CD-F84F-90D7-65C43101D1AE}"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139681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BA36EE-60CD-F84F-90D7-65C43101D1AE}"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703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36EE-60CD-F84F-90D7-65C43101D1AE}"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5991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A36EE-60CD-F84F-90D7-65C43101D1AE}"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192263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A36EE-60CD-F84F-90D7-65C43101D1AE}"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BD296-07EF-2F41-924F-FD58654EE73B}" type="slidenum">
              <a:rPr lang="en-US" smtClean="0"/>
              <a:t>‹#›</a:t>
            </a:fld>
            <a:endParaRPr lang="en-US"/>
          </a:p>
        </p:txBody>
      </p:sp>
    </p:spTree>
    <p:extLst>
      <p:ext uri="{BB962C8B-B14F-4D97-AF65-F5344CB8AC3E}">
        <p14:creationId xmlns:p14="http://schemas.microsoft.com/office/powerpoint/2010/main" val="5781604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36EE-60CD-F84F-90D7-65C43101D1AE}"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BD296-07EF-2F41-924F-FD58654EE73B}" type="slidenum">
              <a:rPr lang="en-US" smtClean="0"/>
              <a:t>‹#›</a:t>
            </a:fld>
            <a:endParaRPr lang="en-US"/>
          </a:p>
        </p:txBody>
      </p:sp>
    </p:spTree>
    <p:extLst>
      <p:ext uri="{BB962C8B-B14F-4D97-AF65-F5344CB8AC3E}">
        <p14:creationId xmlns:p14="http://schemas.microsoft.com/office/powerpoint/2010/main" val="1768394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086" y="3612995"/>
            <a:ext cx="634568" cy="443900"/>
          </a:xfrm>
          <a:prstGeom prst="rect">
            <a:avLst/>
          </a:prstGeom>
        </p:spPr>
      </p:pic>
    </p:spTree>
    <p:extLst>
      <p:ext uri="{BB962C8B-B14F-4D97-AF65-F5344CB8AC3E}">
        <p14:creationId xmlns:p14="http://schemas.microsoft.com/office/powerpoint/2010/main" val="158928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28650" y="1165226"/>
            <a:ext cx="7886700" cy="1325563"/>
          </a:xfrm>
        </p:spPr>
        <p:txBody>
          <a:bodyPr/>
          <a:lstStyle/>
          <a:p>
            <a:pPr algn="ctr"/>
            <a:r>
              <a:rPr lang="en-US" b="1" dirty="0">
                <a:solidFill>
                  <a:srgbClr val="941651"/>
                </a:solidFill>
                <a:latin typeface="+mn-lt"/>
              </a:rPr>
              <a:t>SUCCESS PRINCIPLE</a:t>
            </a:r>
            <a:endParaRPr lang="en-US" dirty="0">
              <a:solidFill>
                <a:srgbClr val="941651"/>
              </a:solidFill>
              <a:latin typeface="+mn-lt"/>
            </a:endParaRPr>
          </a:p>
        </p:txBody>
      </p:sp>
      <p:sp>
        <p:nvSpPr>
          <p:cNvPr id="3" name="Content Placeholder 2"/>
          <p:cNvSpPr>
            <a:spLocks noGrp="1"/>
          </p:cNvSpPr>
          <p:nvPr>
            <p:ph idx="1"/>
          </p:nvPr>
        </p:nvSpPr>
        <p:spPr>
          <a:xfrm>
            <a:off x="628650" y="2854325"/>
            <a:ext cx="7886700" cy="2146300"/>
          </a:xfrm>
        </p:spPr>
        <p:txBody>
          <a:bodyPr>
            <a:noAutofit/>
          </a:bodyPr>
          <a:lstStyle/>
          <a:p>
            <a:pPr marL="0" indent="0" algn="ctr">
              <a:buNone/>
            </a:pPr>
            <a:r>
              <a:rPr lang="en-US" sz="3600" dirty="0"/>
              <a:t>“But seek first his kingdom and his righteousness, and all these things will be given to you as well</a:t>
            </a:r>
            <a:r>
              <a:rPr lang="en-US" sz="3600" dirty="0" smtClean="0"/>
              <a:t>”</a:t>
            </a:r>
          </a:p>
          <a:p>
            <a:pPr marL="0" indent="0" algn="ctr">
              <a:lnSpc>
                <a:spcPct val="100000"/>
              </a:lnSpc>
              <a:buNone/>
            </a:pPr>
            <a:r>
              <a:rPr lang="en-US" sz="3200" i="1" dirty="0" smtClean="0"/>
              <a:t> </a:t>
            </a:r>
            <a:r>
              <a:rPr lang="en-US" sz="3200" dirty="0"/>
              <a:t>(Matthew 6:33). </a:t>
            </a:r>
          </a:p>
          <a:p>
            <a:pPr marL="0" indent="0" algn="ctr">
              <a:buNone/>
            </a:pPr>
            <a:r>
              <a:rPr lang="en-US" sz="3600" dirty="0"/>
              <a:t> </a:t>
            </a:r>
          </a:p>
        </p:txBody>
      </p:sp>
    </p:spTree>
    <p:extLst>
      <p:ext uri="{BB962C8B-B14F-4D97-AF65-F5344CB8AC3E}">
        <p14:creationId xmlns:p14="http://schemas.microsoft.com/office/powerpoint/2010/main" val="87261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28650" y="1165226"/>
            <a:ext cx="7886700" cy="1325563"/>
          </a:xfrm>
        </p:spPr>
        <p:txBody>
          <a:bodyPr/>
          <a:lstStyle/>
          <a:p>
            <a:pPr algn="ctr"/>
            <a:r>
              <a:rPr lang="en-US" b="1" dirty="0">
                <a:solidFill>
                  <a:srgbClr val="941651"/>
                </a:solidFill>
                <a:latin typeface="+mn-lt"/>
              </a:rPr>
              <a:t>MY PRAYER FOR TODAY</a:t>
            </a:r>
            <a:endParaRPr lang="en-US" dirty="0">
              <a:solidFill>
                <a:srgbClr val="941651"/>
              </a:solidFill>
              <a:latin typeface="+mn-lt"/>
            </a:endParaRPr>
          </a:p>
        </p:txBody>
      </p:sp>
      <p:sp>
        <p:nvSpPr>
          <p:cNvPr id="3" name="Content Placeholder 2"/>
          <p:cNvSpPr>
            <a:spLocks noGrp="1"/>
          </p:cNvSpPr>
          <p:nvPr>
            <p:ph idx="1"/>
          </p:nvPr>
        </p:nvSpPr>
        <p:spPr>
          <a:xfrm>
            <a:off x="742950" y="2597150"/>
            <a:ext cx="7886700" cy="2774950"/>
          </a:xfrm>
        </p:spPr>
        <p:txBody>
          <a:bodyPr>
            <a:noAutofit/>
          </a:bodyPr>
          <a:lstStyle/>
          <a:p>
            <a:pPr marL="0" indent="0" algn="ctr">
              <a:buNone/>
            </a:pPr>
            <a:r>
              <a:rPr lang="en-US" sz="3200" dirty="0"/>
              <a:t>Lord God, I lay all my anxiety and troubles at your feet. I come to you quietly and in confidence.  Please come into my heart and let me just bask in your presence and love. Help me to hear your still small voice speaking, and help me to go forward in faith believing you are there beside me always.</a:t>
            </a:r>
          </a:p>
        </p:txBody>
      </p:sp>
    </p:spTree>
    <p:extLst>
      <p:ext uri="{BB962C8B-B14F-4D97-AF65-F5344CB8AC3E}">
        <p14:creationId xmlns:p14="http://schemas.microsoft.com/office/powerpoint/2010/main" val="138964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025"/>
            <a:ext cx="9168207" cy="7058025"/>
          </a:xfrm>
          <a:prstGeom prst="rect">
            <a:avLst/>
          </a:prstGeom>
        </p:spPr>
      </p:pic>
      <p:sp>
        <p:nvSpPr>
          <p:cNvPr id="3" name="Subtitle 2"/>
          <p:cNvSpPr>
            <a:spLocks noGrp="1"/>
          </p:cNvSpPr>
          <p:nvPr>
            <p:ph type="subTitle" idx="1"/>
          </p:nvPr>
        </p:nvSpPr>
        <p:spPr>
          <a:xfrm>
            <a:off x="1143000" y="5059363"/>
            <a:ext cx="6858000" cy="1655762"/>
          </a:xfrm>
        </p:spPr>
        <p:txBody>
          <a:bodyPr>
            <a:normAutofit/>
          </a:bodyPr>
          <a:lstStyle/>
          <a:p>
            <a:r>
              <a:rPr lang="en-US" sz="4000" b="1" dirty="0" smtClean="0">
                <a:solidFill>
                  <a:srgbClr val="FFFF00"/>
                </a:solidFill>
              </a:rPr>
              <a:t>A </a:t>
            </a:r>
            <a:r>
              <a:rPr lang="en-US" sz="4000" b="1" i="1" dirty="0" smtClean="0">
                <a:solidFill>
                  <a:srgbClr val="FFFF00"/>
                </a:solidFill>
                <a:latin typeface="Palatino Linotype" charset="0"/>
                <a:ea typeface="Palatino Linotype" charset="0"/>
                <a:cs typeface="Palatino Linotype" charset="0"/>
              </a:rPr>
              <a:t>Spiritual </a:t>
            </a:r>
            <a:r>
              <a:rPr lang="en-US" sz="4000" b="1" dirty="0" smtClean="0">
                <a:solidFill>
                  <a:srgbClr val="FFFF00"/>
                </a:solidFill>
              </a:rPr>
              <a:t>Woman: </a:t>
            </a:r>
            <a:r>
              <a:rPr lang="en-US" sz="4000" b="1" i="1" dirty="0" smtClean="0">
                <a:solidFill>
                  <a:schemeClr val="bg1"/>
                </a:solidFill>
                <a:latin typeface="Palatino Linotype" charset="0"/>
                <a:ea typeface="Palatino Linotype" charset="0"/>
                <a:cs typeface="Palatino Linotype" charset="0"/>
              </a:rPr>
              <a:t>Lesson 3</a:t>
            </a:r>
            <a:endParaRPr lang="en-US" sz="4000" b="1" i="1" dirty="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1993933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682875"/>
            <a:ext cx="7886700" cy="4351338"/>
          </a:xfrm>
        </p:spPr>
        <p:txBody>
          <a:bodyPr/>
          <a:lstStyle/>
          <a:p>
            <a:pPr marL="0" indent="0" algn="ctr">
              <a:buNone/>
            </a:pPr>
            <a:r>
              <a:rPr lang="en-US" dirty="0"/>
              <a:t>“The man without the Spirit does not accept the things that come from the Spirit of God, for they are foolishness to him, and he cannot understand them, because they are spiritually discerned. </a:t>
            </a:r>
          </a:p>
          <a:p>
            <a:pPr marL="0" indent="0" algn="ctr">
              <a:buNone/>
            </a:pPr>
            <a:r>
              <a:rPr lang="en-US" dirty="0"/>
              <a:t>The spiritual man makes judgments about all things, but he himself is not subject to any man’s judgment: ‘For who has known the mind of the Lord that he may instruct him?’”</a:t>
            </a:r>
          </a:p>
          <a:p>
            <a:pPr marL="0" indent="0" algn="ctr">
              <a:buNone/>
            </a:pPr>
            <a:r>
              <a:rPr lang="en-US" sz="2400" dirty="0"/>
              <a:t>1 Corinthians 2:14-16</a:t>
            </a:r>
          </a:p>
        </p:txBody>
      </p:sp>
    </p:spTree>
    <p:extLst>
      <p:ext uri="{BB962C8B-B14F-4D97-AF65-F5344CB8AC3E}">
        <p14:creationId xmlns:p14="http://schemas.microsoft.com/office/powerpoint/2010/main" val="275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28650" y="2854325"/>
            <a:ext cx="7886700" cy="3375025"/>
          </a:xfrm>
        </p:spPr>
        <p:txBody>
          <a:bodyPr/>
          <a:lstStyle/>
          <a:p>
            <a:pPr marL="0" indent="0" algn="ctr">
              <a:buNone/>
            </a:pPr>
            <a:r>
              <a:rPr lang="en-US" dirty="0"/>
              <a:t>Nine characteristics of a godly woman can be expressed and remembered by using the letters of the word </a:t>
            </a:r>
            <a:r>
              <a:rPr lang="en-US" i="1" dirty="0"/>
              <a:t>spiritua</a:t>
            </a:r>
            <a:r>
              <a:rPr lang="en-US" dirty="0"/>
              <a:t>l as an acrostic</a:t>
            </a:r>
            <a:r>
              <a:rPr lang="en-US" dirty="0" smtClean="0"/>
              <a:t>.</a:t>
            </a:r>
          </a:p>
          <a:p>
            <a:pPr marL="0" indent="0" algn="ctr">
              <a:buNone/>
            </a:pPr>
            <a:endParaRPr lang="en-US" dirty="0"/>
          </a:p>
          <a:p>
            <a:pPr marL="0" indent="0" algn="ctr">
              <a:buNone/>
            </a:pPr>
            <a:r>
              <a:rPr lang="en-US" sz="6000" b="1" spc="600" dirty="0" smtClean="0">
                <a:solidFill>
                  <a:srgbClr val="C00000"/>
                </a:solidFill>
              </a:rPr>
              <a:t>SPIRITUAL</a:t>
            </a:r>
            <a:endParaRPr lang="en-US" sz="6000" b="1" spc="600" dirty="0">
              <a:solidFill>
                <a:srgbClr val="C00000"/>
              </a:solidFill>
            </a:endParaRPr>
          </a:p>
        </p:txBody>
      </p:sp>
    </p:spTree>
    <p:extLst>
      <p:ext uri="{BB962C8B-B14F-4D97-AF65-F5344CB8AC3E}">
        <p14:creationId xmlns:p14="http://schemas.microsoft.com/office/powerpoint/2010/main" val="44049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597150"/>
            <a:ext cx="7886700" cy="3889375"/>
          </a:xfrm>
        </p:spPr>
        <p:txBody>
          <a:bodyPr/>
          <a:lstStyle/>
          <a:p>
            <a:pPr marL="0" indent="0">
              <a:buNone/>
            </a:pPr>
            <a:r>
              <a:rPr lang="en-US" b="1" dirty="0">
                <a:solidFill>
                  <a:srgbClr val="C00000"/>
                </a:solidFill>
              </a:rPr>
              <a:t>S – Sense of the eternal</a:t>
            </a:r>
            <a:r>
              <a:rPr lang="en-US" b="1" i="1" dirty="0">
                <a:solidFill>
                  <a:srgbClr val="C00000"/>
                </a:solidFill>
              </a:rPr>
              <a:t>.</a:t>
            </a:r>
            <a:r>
              <a:rPr lang="en-US" dirty="0">
                <a:solidFill>
                  <a:srgbClr val="C00000"/>
                </a:solidFill>
              </a:rPr>
              <a:t> </a:t>
            </a:r>
            <a:r>
              <a:rPr lang="en-US" dirty="0"/>
              <a:t>A spiritual woman will have her priorities in order, understanding that only what she has done for Christ has lasting value. </a:t>
            </a:r>
            <a:endParaRPr lang="en-US" dirty="0" smtClean="0"/>
          </a:p>
          <a:p>
            <a:pPr marL="0" indent="0">
              <a:buNone/>
            </a:pPr>
            <a:r>
              <a:rPr lang="en-US" b="1" dirty="0">
                <a:solidFill>
                  <a:srgbClr val="C00000"/>
                </a:solidFill>
              </a:rPr>
              <a:t>P – Prayer is important</a:t>
            </a:r>
            <a:r>
              <a:rPr lang="en-US" i="1" dirty="0"/>
              <a:t>.  </a:t>
            </a:r>
            <a:r>
              <a:rPr lang="en-US" dirty="0"/>
              <a:t>Prayer is vital to the life of a spiritual woman. </a:t>
            </a:r>
            <a:endParaRPr lang="en-US" dirty="0" smtClean="0"/>
          </a:p>
          <a:p>
            <a:pPr marL="0" indent="0">
              <a:buNone/>
            </a:pPr>
            <a:r>
              <a:rPr lang="en-US" b="1" dirty="0">
                <a:solidFill>
                  <a:srgbClr val="C00000"/>
                </a:solidFill>
              </a:rPr>
              <a:t>I – Immersed in the Word</a:t>
            </a:r>
            <a:r>
              <a:rPr lang="en-US" dirty="0">
                <a:solidFill>
                  <a:srgbClr val="C00000"/>
                </a:solidFill>
              </a:rPr>
              <a:t>.</a:t>
            </a:r>
            <a:r>
              <a:rPr lang="en-US" i="1" dirty="0">
                <a:solidFill>
                  <a:srgbClr val="C00000"/>
                </a:solidFill>
              </a:rPr>
              <a:t>  </a:t>
            </a:r>
            <a:r>
              <a:rPr lang="en-US" dirty="0"/>
              <a:t>To the spiritual woman, Bible study is not a tiresome chore, but one that she looks forward to with anticipation. </a:t>
            </a:r>
          </a:p>
        </p:txBody>
      </p:sp>
    </p:spTree>
    <p:extLst>
      <p:ext uri="{BB962C8B-B14F-4D97-AF65-F5344CB8AC3E}">
        <p14:creationId xmlns:p14="http://schemas.microsoft.com/office/powerpoint/2010/main" val="9467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339975"/>
            <a:ext cx="7886700" cy="4351338"/>
          </a:xfrm>
        </p:spPr>
        <p:txBody>
          <a:bodyPr/>
          <a:lstStyle/>
          <a:p>
            <a:pPr marL="0" indent="0">
              <a:buNone/>
            </a:pPr>
            <a:r>
              <a:rPr lang="en-US" b="1" dirty="0">
                <a:solidFill>
                  <a:srgbClr val="C00000"/>
                </a:solidFill>
              </a:rPr>
              <a:t>R – Recognizes the importance of silence. </a:t>
            </a:r>
            <a:r>
              <a:rPr lang="en-US" dirty="0"/>
              <a:t>Godly women obey the command “Be still and know that I am God.” </a:t>
            </a:r>
            <a:endParaRPr lang="en-US" dirty="0" smtClean="0"/>
          </a:p>
          <a:p>
            <a:pPr marL="0" indent="0">
              <a:buNone/>
            </a:pPr>
            <a:r>
              <a:rPr lang="en-US" b="1" dirty="0">
                <a:solidFill>
                  <a:srgbClr val="C00000"/>
                </a:solidFill>
              </a:rPr>
              <a:t>I – Invites Jesus to walk with her in all the circumstances of life.</a:t>
            </a:r>
            <a:r>
              <a:rPr lang="en-US" dirty="0">
                <a:solidFill>
                  <a:srgbClr val="C00000"/>
                </a:solidFill>
              </a:rPr>
              <a:t> </a:t>
            </a:r>
            <a:r>
              <a:rPr lang="en-US" dirty="0"/>
              <a:t>The Lord walks with her through the tough as well as the easy </a:t>
            </a:r>
            <a:r>
              <a:rPr lang="en-US" dirty="0" smtClean="0"/>
              <a:t>times.</a:t>
            </a:r>
          </a:p>
          <a:p>
            <a:pPr marL="0" indent="0">
              <a:buNone/>
            </a:pPr>
            <a:r>
              <a:rPr lang="en-US" b="1" dirty="0">
                <a:solidFill>
                  <a:srgbClr val="C00000"/>
                </a:solidFill>
              </a:rPr>
              <a:t>T – Talks easily about the Lord and His goodness.</a:t>
            </a:r>
            <a:r>
              <a:rPr lang="en-US" i="1" dirty="0">
                <a:solidFill>
                  <a:srgbClr val="C00000"/>
                </a:solidFill>
              </a:rPr>
              <a:t> </a:t>
            </a:r>
            <a:r>
              <a:rPr lang="en-US" dirty="0"/>
              <a:t>The spiritual woman is not embarrassed to give a testimony in church or to ask God’s blessing on her food in a restaurant.</a:t>
            </a:r>
          </a:p>
        </p:txBody>
      </p:sp>
    </p:spTree>
    <p:extLst>
      <p:ext uri="{BB962C8B-B14F-4D97-AF65-F5344CB8AC3E}">
        <p14:creationId xmlns:p14="http://schemas.microsoft.com/office/powerpoint/2010/main" val="8571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397125"/>
            <a:ext cx="7886700" cy="4351338"/>
          </a:xfrm>
        </p:spPr>
        <p:txBody>
          <a:bodyPr/>
          <a:lstStyle/>
          <a:p>
            <a:pPr marL="0" indent="0">
              <a:buNone/>
            </a:pPr>
            <a:r>
              <a:rPr lang="en-US" b="1" dirty="0">
                <a:solidFill>
                  <a:srgbClr val="C00000"/>
                </a:solidFill>
              </a:rPr>
              <a:t>U – Understands God’s call.</a:t>
            </a:r>
            <a:r>
              <a:rPr lang="en-US" i="1" dirty="0">
                <a:solidFill>
                  <a:srgbClr val="C00000"/>
                </a:solidFill>
              </a:rPr>
              <a:t> </a:t>
            </a:r>
            <a:r>
              <a:rPr lang="en-US" dirty="0"/>
              <a:t>Great women of faith have always understood God’s call to service. </a:t>
            </a:r>
            <a:endParaRPr lang="en-US" dirty="0" smtClean="0"/>
          </a:p>
          <a:p>
            <a:pPr marL="0" indent="0">
              <a:buNone/>
            </a:pPr>
            <a:r>
              <a:rPr lang="en-US" b="1" dirty="0">
                <a:solidFill>
                  <a:srgbClr val="C00000"/>
                </a:solidFill>
              </a:rPr>
              <a:t>A – Awareness of God’s Presence.</a:t>
            </a:r>
            <a:r>
              <a:rPr lang="en-US" dirty="0">
                <a:solidFill>
                  <a:srgbClr val="C00000"/>
                </a:solidFill>
              </a:rPr>
              <a:t> </a:t>
            </a:r>
            <a:r>
              <a:rPr lang="en-US" dirty="0"/>
              <a:t>The spiritual woman has a keen sense of God’s presence in her life. She is aware of what He is doing in the lives of her family, her church, and the political structures of the world. </a:t>
            </a:r>
            <a:endParaRPr lang="en-US" dirty="0" smtClean="0"/>
          </a:p>
          <a:p>
            <a:pPr marL="0" indent="0">
              <a:buNone/>
            </a:pPr>
            <a:r>
              <a:rPr lang="en-US" b="1" dirty="0">
                <a:solidFill>
                  <a:srgbClr val="C00000"/>
                </a:solidFill>
              </a:rPr>
              <a:t>L – Loves people.</a:t>
            </a:r>
            <a:r>
              <a:rPr lang="en-US" i="1" dirty="0">
                <a:solidFill>
                  <a:srgbClr val="C00000"/>
                </a:solidFill>
              </a:rPr>
              <a:t> </a:t>
            </a:r>
            <a:r>
              <a:rPr lang="en-US" dirty="0"/>
              <a:t>A woman who is close to God inevitably finds herself loving all for whom He died, even the most </a:t>
            </a:r>
            <a:r>
              <a:rPr lang="en-US" dirty="0" smtClean="0"/>
              <a:t>unlovely.</a:t>
            </a:r>
            <a:endParaRPr lang="en-US" dirty="0"/>
          </a:p>
        </p:txBody>
      </p:sp>
    </p:spTree>
    <p:extLst>
      <p:ext uri="{BB962C8B-B14F-4D97-AF65-F5344CB8AC3E}">
        <p14:creationId xmlns:p14="http://schemas.microsoft.com/office/powerpoint/2010/main" val="106343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222376"/>
            <a:ext cx="7886700" cy="1325563"/>
          </a:xfrm>
        </p:spPr>
        <p:txBody>
          <a:bodyPr/>
          <a:lstStyle/>
          <a:p>
            <a:r>
              <a:rPr lang="en-US" b="1" dirty="0">
                <a:solidFill>
                  <a:schemeClr val="bg1"/>
                </a:solidFill>
                <a:latin typeface="+mn-lt"/>
              </a:rPr>
              <a:t>RATE YOURSELF</a:t>
            </a:r>
            <a:endParaRPr lang="en-US" dirty="0">
              <a:solidFill>
                <a:schemeClr val="bg1"/>
              </a:solidFill>
              <a:latin typeface="+mn-lt"/>
            </a:endParaRPr>
          </a:p>
        </p:txBody>
      </p:sp>
      <p:sp>
        <p:nvSpPr>
          <p:cNvPr id="3" name="Content Placeholder 2"/>
          <p:cNvSpPr>
            <a:spLocks noGrp="1"/>
          </p:cNvSpPr>
          <p:nvPr>
            <p:ph idx="1"/>
          </p:nvPr>
        </p:nvSpPr>
        <p:spPr>
          <a:xfrm>
            <a:off x="628650" y="2368550"/>
            <a:ext cx="7886700" cy="2174875"/>
          </a:xfrm>
        </p:spPr>
        <p:txBody>
          <a:bodyPr>
            <a:noAutofit/>
          </a:bodyPr>
          <a:lstStyle/>
          <a:p>
            <a:pPr marL="0" indent="0" algn="ctr">
              <a:lnSpc>
                <a:spcPct val="100000"/>
              </a:lnSpc>
              <a:buNone/>
            </a:pPr>
            <a:r>
              <a:rPr lang="en-US" sz="3600" b="1" dirty="0"/>
              <a:t> </a:t>
            </a:r>
            <a:endParaRPr lang="en-US" sz="3600" dirty="0"/>
          </a:p>
          <a:p>
            <a:pPr marL="0" indent="0" algn="ctr">
              <a:lnSpc>
                <a:spcPct val="100000"/>
              </a:lnSpc>
              <a:buNone/>
            </a:pPr>
            <a:r>
              <a:rPr lang="en-US" sz="3600" dirty="0"/>
              <a:t>On a scale of 1 to 5, how would you rate yourself in the following areas of spirituality? Five is the highest.</a:t>
            </a:r>
          </a:p>
        </p:txBody>
      </p:sp>
    </p:spTree>
    <p:extLst>
      <p:ext uri="{BB962C8B-B14F-4D97-AF65-F5344CB8AC3E}">
        <p14:creationId xmlns:p14="http://schemas.microsoft.com/office/powerpoint/2010/main" val="4296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965201"/>
            <a:ext cx="5172075" cy="1325563"/>
          </a:xfrm>
        </p:spPr>
        <p:txBody>
          <a:bodyPr>
            <a:normAutofit/>
          </a:bodyPr>
          <a:lstStyle/>
          <a:p>
            <a:r>
              <a:rPr lang="en-US" sz="4000" b="1" dirty="0">
                <a:solidFill>
                  <a:schemeClr val="bg1"/>
                </a:solidFill>
                <a:latin typeface="+mn-lt"/>
              </a:rPr>
              <a:t>PERSONAL GROWTH EXERCISES</a:t>
            </a:r>
          </a:p>
        </p:txBody>
      </p:sp>
      <p:sp>
        <p:nvSpPr>
          <p:cNvPr id="3" name="Content Placeholder 2"/>
          <p:cNvSpPr>
            <a:spLocks noGrp="1"/>
          </p:cNvSpPr>
          <p:nvPr>
            <p:ph idx="1"/>
          </p:nvPr>
        </p:nvSpPr>
        <p:spPr>
          <a:xfrm>
            <a:off x="600075" y="2997200"/>
            <a:ext cx="7886700" cy="3317875"/>
          </a:xfrm>
        </p:spPr>
        <p:txBody>
          <a:bodyPr>
            <a:normAutofit/>
          </a:bodyPr>
          <a:lstStyle/>
          <a:p>
            <a:pPr marL="0" indent="0" algn="ctr">
              <a:buNone/>
            </a:pPr>
            <a:r>
              <a:rPr lang="en-US" sz="3200" dirty="0"/>
              <a:t>1. Give yourself the gift of solitude.  Go away for several hours. Turn off your mobile phone and take no radio or iPod. Read, meditate on Scripture, contemplate God’s handiwork in nature, and be totally silent.</a:t>
            </a:r>
          </a:p>
        </p:txBody>
      </p:sp>
    </p:spTree>
    <p:extLst>
      <p:ext uri="{BB962C8B-B14F-4D97-AF65-F5344CB8AC3E}">
        <p14:creationId xmlns:p14="http://schemas.microsoft.com/office/powerpoint/2010/main" val="176477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1311</Words>
  <Application>Microsoft Macintosh PowerPoint</Application>
  <PresentationFormat>On-screen Show (4:3)</PresentationFormat>
  <Paragraphs>94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Palatino Linotype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RATE YOURSELF</vt:lpstr>
      <vt:lpstr>PERSONAL GROWTH EXERCISES</vt:lpstr>
      <vt:lpstr>SUCCESS PRINCIPLE</vt:lpstr>
      <vt:lpstr>MY PRAYER FOR TODAY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6</cp:revision>
  <dcterms:created xsi:type="dcterms:W3CDTF">2016-03-01T16:12:38Z</dcterms:created>
  <dcterms:modified xsi:type="dcterms:W3CDTF">2016-03-04T16:51:25Z</dcterms:modified>
</cp:coreProperties>
</file>